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6" r:id="rId5"/>
    <p:sldId id="260" r:id="rId6"/>
    <p:sldId id="261" r:id="rId7"/>
    <p:sldId id="263" r:id="rId8"/>
    <p:sldId id="264" r:id="rId9"/>
    <p:sldId id="258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23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6318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79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92346"/>
          </a:xfrm>
          <a:prstGeom prst="rect">
            <a:avLst/>
          </a:prstGeom>
          <a:solidFill>
            <a:srgbClr val="F9F9FF"/>
          </a:solidFill>
          <a:ln/>
        </p:spPr>
      </p:sp>
      <p:sp>
        <p:nvSpPr>
          <p:cNvPr id="5" name="Text 2"/>
          <p:cNvSpPr/>
          <p:nvPr/>
        </p:nvSpPr>
        <p:spPr>
          <a:xfrm>
            <a:off x="833199" y="130290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Задача предсказания пола и возраста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4510802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ru-RU" sz="1750" dirty="0"/>
              <a:t>Команда:</a:t>
            </a:r>
            <a:endParaRPr lang="en-US" sz="1750" dirty="0"/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 err="1"/>
              <a:t>У</a:t>
            </a:r>
            <a:r>
              <a:rPr lang="ru-RU" sz="1750" dirty="0" err="1"/>
              <a:t>сачева</a:t>
            </a:r>
            <a:r>
              <a:rPr lang="ru-RU" sz="1750" dirty="0"/>
              <a:t> Алина</a:t>
            </a:r>
          </a:p>
          <a:p>
            <a:pPr marL="0" indent="0">
              <a:lnSpc>
                <a:spcPts val="2799"/>
              </a:lnSpc>
              <a:buNone/>
            </a:pPr>
            <a:r>
              <a:rPr lang="ru-RU" sz="1750" dirty="0" err="1"/>
              <a:t>Чудасов</a:t>
            </a:r>
            <a:r>
              <a:rPr lang="ru-RU" sz="1750" dirty="0"/>
              <a:t> Максим</a:t>
            </a:r>
          </a:p>
          <a:p>
            <a:pPr marL="0" indent="0">
              <a:lnSpc>
                <a:spcPts val="2799"/>
              </a:lnSpc>
              <a:buNone/>
            </a:pPr>
            <a:r>
              <a:rPr lang="ru-RU" sz="1750" dirty="0"/>
              <a:t>Горнатенко Даниил</a:t>
            </a:r>
          </a:p>
          <a:p>
            <a:pPr marL="0" indent="0">
              <a:lnSpc>
                <a:spcPts val="2799"/>
              </a:lnSpc>
              <a:buNone/>
            </a:pPr>
            <a:r>
              <a:rPr lang="ru-RU" sz="1750" dirty="0"/>
              <a:t>Маликов Денис</a:t>
            </a:r>
          </a:p>
          <a:p>
            <a:pPr marL="0" indent="0">
              <a:lnSpc>
                <a:spcPts val="2799"/>
              </a:lnSpc>
              <a:buNone/>
            </a:pPr>
            <a:r>
              <a:rPr lang="ru-RU" sz="1750" dirty="0"/>
              <a:t>Обухов Илья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02018" y="6658928"/>
            <a:ext cx="217646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endParaRPr lang="en-US" sz="1152" dirty="0"/>
          </a:p>
        </p:txBody>
      </p:sp>
      <p:sp>
        <p:nvSpPr>
          <p:cNvPr id="9" name="Text 6"/>
          <p:cNvSpPr/>
          <p:nvPr/>
        </p:nvSpPr>
        <p:spPr>
          <a:xfrm>
            <a:off x="1299686" y="6537722"/>
            <a:ext cx="300894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pic>
        <p:nvPicPr>
          <p:cNvPr id="12" name="Рисунок 11" descr="Изображение выглядит как текст, компьютер, Цвет Majorelle blue, монитор&#10;&#10;Автоматически созданное описание">
            <a:extLst>
              <a:ext uri="{FF2B5EF4-FFF2-40B4-BE49-F238E27FC236}">
                <a16:creationId xmlns:a16="http://schemas.microsoft.com/office/drawing/2014/main" id="{BAF3F6A7-2D1A-41D3-0730-8B6781F66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3589" y="0"/>
            <a:ext cx="504681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2456" y="777001"/>
            <a:ext cx="81041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8"/>
              </a:lnSpc>
              <a:buNone/>
            </a:pPr>
            <a:r>
              <a:rPr lang="en-US" sz="4400" dirty="0" err="1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Кому</a:t>
            </a:r>
            <a:r>
              <a:rPr lang="en-US" sz="4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</a:t>
            </a:r>
            <a:r>
              <a:rPr lang="en-US" sz="4400" dirty="0" err="1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актуально</a:t>
            </a:r>
            <a:r>
              <a:rPr lang="en-US" sz="4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</a:t>
            </a:r>
            <a:r>
              <a:rPr lang="en-US" sz="4400" dirty="0" err="1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решение</a:t>
            </a:r>
            <a:r>
              <a:rPr lang="en-US" sz="4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</a:t>
            </a:r>
            <a:r>
              <a:rPr lang="en-US" sz="4400" dirty="0" err="1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данной</a:t>
            </a:r>
            <a:r>
              <a:rPr lang="en-US" sz="4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</a:t>
            </a:r>
            <a:r>
              <a:rPr lang="en-US" sz="4400" dirty="0" err="1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задачи</a:t>
            </a:r>
            <a:endParaRPr lang="en-US" sz="4400" dirty="0"/>
          </a:p>
        </p:txBody>
      </p:sp>
      <p:sp>
        <p:nvSpPr>
          <p:cNvPr id="6" name="Shape 3"/>
          <p:cNvSpPr/>
          <p:nvPr/>
        </p:nvSpPr>
        <p:spPr>
          <a:xfrm>
            <a:off x="833199" y="1804630"/>
            <a:ext cx="4542115" cy="3774996"/>
          </a:xfrm>
          <a:prstGeom prst="roundRect">
            <a:avLst>
              <a:gd name="adj" fmla="val 264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2990" y="2034421"/>
            <a:ext cx="408253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062990" y="2337136"/>
            <a:ext cx="4082534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36"/>
              </a:lnSpc>
              <a:buSzPct val="100000"/>
              <a:buFont typeface="+mj-lt"/>
              <a:buAutoNum type="arabicPeriod"/>
            </a:pP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Маркетологи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специалисты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таргетированной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рекламе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в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социальных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сетях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-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решение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позволит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им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более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точно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настроить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рекламные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кампании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выбрать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наиболее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подходящий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контент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для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целевой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аудитории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5597485" y="1804630"/>
            <a:ext cx="4542115" cy="3774996"/>
          </a:xfrm>
          <a:prstGeom prst="roundRect">
            <a:avLst>
              <a:gd name="adj" fmla="val 264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827276" y="2034421"/>
            <a:ext cx="355330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5781120" y="2337136"/>
            <a:ext cx="4082534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36"/>
              </a:lnSpc>
              <a:buSzPct val="100000"/>
              <a:buFont typeface="+mj-lt"/>
              <a:buAutoNum type="arabicPeriod" startAt="2"/>
            </a:pP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Интернет-магазины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онлайн-ритейлеры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-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предсказание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пола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возраста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клиента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поможет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им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предложить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релевантные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товары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персонализировать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контент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на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сайте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33199" y="5801797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62990" y="6031587"/>
            <a:ext cx="3591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1062990" y="6131916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36"/>
              </a:lnSpc>
              <a:buSzPct val="100000"/>
              <a:buFont typeface="+mj-lt"/>
              <a:buAutoNum type="arabicPeriod" startAt="3"/>
            </a:pP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Компании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стремящиеся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лучшему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пониманию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своей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клиентской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базы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-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решение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может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дать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ценные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инсайты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о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демографическом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профиле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аудитории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что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поможет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в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разработке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стратегии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развития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8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бизнеса</a:t>
            </a:r>
            <a:r>
              <a:rPr lang="en-US" sz="1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81391"/>
            <a:ext cx="14630400" cy="8230433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ru-RU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1310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490079" y="2455902"/>
            <a:ext cx="4644152" cy="5032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963"/>
              </a:lnSpc>
              <a:buNone/>
            </a:pPr>
            <a:r>
              <a:rPr lang="en-US" sz="317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Предобработка данных</a:t>
            </a:r>
            <a:endParaRPr lang="en-US" sz="3170" dirty="0"/>
          </a:p>
        </p:txBody>
      </p:sp>
      <p:sp>
        <p:nvSpPr>
          <p:cNvPr id="6" name="Shape 3"/>
          <p:cNvSpPr/>
          <p:nvPr/>
        </p:nvSpPr>
        <p:spPr>
          <a:xfrm>
            <a:off x="7299007" y="3200757"/>
            <a:ext cx="32147" cy="4586883"/>
          </a:xfrm>
          <a:prstGeom prst="roundRect">
            <a:avLst>
              <a:gd name="adj" fmla="val 225451"/>
            </a:avLst>
          </a:prstGeom>
          <a:solidFill>
            <a:srgbClr val="B8C3DF"/>
          </a:solidFill>
          <a:ln/>
        </p:spPr>
      </p:sp>
      <p:sp>
        <p:nvSpPr>
          <p:cNvPr id="7" name="Shape 4"/>
          <p:cNvSpPr/>
          <p:nvPr/>
        </p:nvSpPr>
        <p:spPr>
          <a:xfrm>
            <a:off x="6570285" y="3491508"/>
            <a:ext cx="563642" cy="32147"/>
          </a:xfrm>
          <a:prstGeom prst="roundRect">
            <a:avLst>
              <a:gd name="adj" fmla="val 225451"/>
            </a:avLst>
          </a:prstGeom>
          <a:solidFill>
            <a:srgbClr val="B8C3DF"/>
          </a:solidFill>
          <a:ln/>
        </p:spPr>
      </p:sp>
      <p:sp>
        <p:nvSpPr>
          <p:cNvPr id="8" name="Shape 5"/>
          <p:cNvSpPr/>
          <p:nvPr/>
        </p:nvSpPr>
        <p:spPr>
          <a:xfrm>
            <a:off x="7133927" y="3326487"/>
            <a:ext cx="362307" cy="362307"/>
          </a:xfrm>
          <a:prstGeom prst="roundRect">
            <a:avLst>
              <a:gd name="adj" fmla="val 2000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269778" y="3356610"/>
            <a:ext cx="90607" cy="301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78"/>
              </a:lnSpc>
              <a:buNone/>
            </a:pPr>
            <a:r>
              <a:rPr lang="en-US" sz="190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1902" dirty="0"/>
          </a:p>
        </p:txBody>
      </p:sp>
      <p:sp>
        <p:nvSpPr>
          <p:cNvPr id="10" name="Text 7"/>
          <p:cNvSpPr/>
          <p:nvPr/>
        </p:nvSpPr>
        <p:spPr>
          <a:xfrm>
            <a:off x="4416266" y="3361730"/>
            <a:ext cx="2013109" cy="2515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1982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Очистка данных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3490079" y="3709868"/>
            <a:ext cx="2939296" cy="15459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029"/>
              </a:lnSpc>
              <a:buNone/>
            </a:pP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Удаление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пропущенных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значений</a:t>
            </a:r>
            <a:r>
              <a:rPr lang="ru-RU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в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исходном наборе данных для обеспечения качества и надежности моделей предсказания</a:t>
            </a: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7496235" y="4296608"/>
            <a:ext cx="563642" cy="32147"/>
          </a:xfrm>
          <a:prstGeom prst="roundRect">
            <a:avLst>
              <a:gd name="adj" fmla="val 225451"/>
            </a:avLst>
          </a:prstGeom>
          <a:solidFill>
            <a:srgbClr val="B8C3DF"/>
          </a:solidFill>
          <a:ln/>
        </p:spPr>
      </p:sp>
      <p:sp>
        <p:nvSpPr>
          <p:cNvPr id="13" name="Shape 10"/>
          <p:cNvSpPr/>
          <p:nvPr/>
        </p:nvSpPr>
        <p:spPr>
          <a:xfrm>
            <a:off x="7133927" y="4131588"/>
            <a:ext cx="362307" cy="362307"/>
          </a:xfrm>
          <a:prstGeom prst="roundRect">
            <a:avLst>
              <a:gd name="adj" fmla="val 2000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44417" y="4161711"/>
            <a:ext cx="141327" cy="301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78"/>
              </a:lnSpc>
              <a:buNone/>
            </a:pPr>
            <a:r>
              <a:rPr lang="en-US" sz="190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1902" dirty="0"/>
          </a:p>
        </p:txBody>
      </p:sp>
      <p:sp>
        <p:nvSpPr>
          <p:cNvPr id="15" name="Text 12"/>
          <p:cNvSpPr/>
          <p:nvPr/>
        </p:nvSpPr>
        <p:spPr>
          <a:xfrm>
            <a:off x="8200787" y="4166830"/>
            <a:ext cx="2250996" cy="2515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82"/>
              </a:lnSpc>
              <a:buNone/>
            </a:pPr>
            <a:r>
              <a:rPr lang="ru-RU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Изменение типа данных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7661314" y="4540211"/>
            <a:ext cx="2939415" cy="12882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029"/>
              </a:lnSpc>
              <a:buNone/>
            </a:pP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Преобразование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текстовых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или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категориальных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переменных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в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числовой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формат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для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использования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в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алгоритмах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машинного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 </a:t>
            </a:r>
            <a:r>
              <a:rPr lang="en-US" sz="1400" dirty="0" err="1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обучения</a:t>
            </a:r>
            <a:r>
              <a:rPr lang="en-US" sz="14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.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6570285" y="5868472"/>
            <a:ext cx="563642" cy="32147"/>
          </a:xfrm>
          <a:prstGeom prst="roundRect">
            <a:avLst>
              <a:gd name="adj" fmla="val 225451"/>
            </a:avLst>
          </a:prstGeom>
          <a:solidFill>
            <a:srgbClr val="B8C3DF"/>
          </a:solidFill>
          <a:ln/>
        </p:spPr>
      </p:sp>
      <p:sp>
        <p:nvSpPr>
          <p:cNvPr id="18" name="Shape 15"/>
          <p:cNvSpPr/>
          <p:nvPr/>
        </p:nvSpPr>
        <p:spPr>
          <a:xfrm>
            <a:off x="7133927" y="5703451"/>
            <a:ext cx="362307" cy="362307"/>
          </a:xfrm>
          <a:prstGeom prst="roundRect">
            <a:avLst>
              <a:gd name="adj" fmla="val 2000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243941" y="5733574"/>
            <a:ext cx="142280" cy="301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78"/>
              </a:lnSpc>
              <a:buNone/>
            </a:pPr>
            <a:r>
              <a:rPr lang="en-US" sz="190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1902" dirty="0"/>
          </a:p>
        </p:txBody>
      </p:sp>
      <p:sp>
        <p:nvSpPr>
          <p:cNvPr id="20" name="Text 17"/>
          <p:cNvSpPr/>
          <p:nvPr/>
        </p:nvSpPr>
        <p:spPr>
          <a:xfrm>
            <a:off x="3490079" y="5738693"/>
            <a:ext cx="2939296" cy="5031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1982"/>
              </a:lnSpc>
              <a:buNone/>
            </a:pPr>
            <a:r>
              <a:rPr lang="ru-RU" sz="2000" dirty="0">
                <a:solidFill>
                  <a:srgbClr val="404155"/>
                </a:solidFill>
                <a:ea typeface="Alexandria" pitchFamily="34" charset="-122"/>
              </a:rPr>
              <a:t>Объединение данных</a:t>
            </a:r>
            <a:endParaRPr lang="en-US" sz="2000" dirty="0"/>
          </a:p>
        </p:txBody>
      </p:sp>
      <p:sp>
        <p:nvSpPr>
          <p:cNvPr id="21" name="Text 18"/>
          <p:cNvSpPr/>
          <p:nvPr/>
        </p:nvSpPr>
        <p:spPr>
          <a:xfrm>
            <a:off x="3490079" y="6338411"/>
            <a:ext cx="2939296" cy="12882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029"/>
              </a:lnSpc>
              <a:buNone/>
            </a:pPr>
            <a:r>
              <a:rPr lang="ru-RU" sz="1400" dirty="0">
                <a:solidFill>
                  <a:srgbClr val="404155"/>
                </a:solidFill>
                <a:ea typeface="Nobile" pitchFamily="34" charset="-122"/>
              </a:rPr>
              <a:t>Конкатенация нескольких таблиц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2701"/>
            <a:ext cx="14630400" cy="8411824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ru-RU" dirty="0"/>
          </a:p>
        </p:txBody>
      </p:sp>
      <p:pic>
        <p:nvPicPr>
          <p:cNvPr id="23" name="Рисунок 22" descr="Изображение выглядит как текст, снимок экрана, диаграмма, График&#10;&#10;Автоматически созданное описание">
            <a:extLst>
              <a:ext uri="{FF2B5EF4-FFF2-40B4-BE49-F238E27FC236}">
                <a16:creationId xmlns:a16="http://schemas.microsoft.com/office/drawing/2014/main" id="{0ACA1F67-28A8-33E5-C020-03DC8A2FA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882102"/>
            <a:ext cx="11391900" cy="682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823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358505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4" name="Text 2"/>
          <p:cNvSpPr/>
          <p:nvPr/>
        </p:nvSpPr>
        <p:spPr>
          <a:xfrm>
            <a:off x="2448044" y="563523"/>
            <a:ext cx="9734193" cy="12806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43"/>
              </a:lnSpc>
              <a:buNone/>
            </a:pPr>
            <a:r>
              <a:rPr lang="en-US" sz="403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Предсказание пола: используемые модели</a:t>
            </a:r>
            <a:endParaRPr lang="en-US" sz="4034" dirty="0"/>
          </a:p>
        </p:txBody>
      </p:sp>
      <p:sp>
        <p:nvSpPr>
          <p:cNvPr id="6" name="Text 3"/>
          <p:cNvSpPr/>
          <p:nvPr/>
        </p:nvSpPr>
        <p:spPr>
          <a:xfrm>
            <a:off x="2600444" y="2087404"/>
            <a:ext cx="2847856" cy="3202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1"/>
              </a:lnSpc>
              <a:buNone/>
            </a:pPr>
            <a:r>
              <a:rPr lang="ru-RU" sz="2017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- </a:t>
            </a:r>
            <a:r>
              <a:rPr lang="ru-RU" sz="24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Логистическая регрессия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2600442" y="3231237"/>
            <a:ext cx="2203133" cy="6405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21"/>
              </a:lnSpc>
              <a:buNone/>
            </a:pPr>
            <a:r>
              <a:rPr lang="ru-RU" sz="2017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- </a:t>
            </a:r>
            <a:r>
              <a:rPr lang="en-US" sz="2400" dirty="0" err="1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Деревья</a:t>
            </a:r>
            <a:r>
              <a:rPr lang="en-US" sz="24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решений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2600443" y="4678085"/>
            <a:ext cx="2203133" cy="6405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21"/>
              </a:lnSpc>
              <a:buNone/>
            </a:pPr>
            <a:r>
              <a:rPr lang="ru-RU" sz="2017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- </a:t>
            </a:r>
            <a:r>
              <a:rPr lang="en-US" sz="2400" dirty="0" err="1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Метод</a:t>
            </a:r>
            <a:r>
              <a:rPr lang="en-US" sz="24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опорных векторов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39700"/>
            <a:ext cx="14630400" cy="8395771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4" name="Text 2"/>
          <p:cNvSpPr/>
          <p:nvPr/>
        </p:nvSpPr>
        <p:spPr>
          <a:xfrm>
            <a:off x="1632346" y="552213"/>
            <a:ext cx="9381649" cy="12342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3888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Предсказание пола: выбранная модель и метрики</a:t>
            </a:r>
            <a:endParaRPr lang="en-US" sz="3888" dirty="0"/>
          </a:p>
        </p:txBody>
      </p:sp>
      <p:sp>
        <p:nvSpPr>
          <p:cNvPr id="5" name="Text 3"/>
          <p:cNvSpPr/>
          <p:nvPr/>
        </p:nvSpPr>
        <p:spPr>
          <a:xfrm>
            <a:off x="2192576" y="2775268"/>
            <a:ext cx="1984058" cy="6172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Выбранная модель</a:t>
            </a:r>
            <a:endParaRPr lang="en-US" sz="1944" dirty="0"/>
          </a:p>
        </p:txBody>
      </p:sp>
      <p:sp>
        <p:nvSpPr>
          <p:cNvPr id="6" name="Text 4"/>
          <p:cNvSpPr/>
          <p:nvPr/>
        </p:nvSpPr>
        <p:spPr>
          <a:xfrm>
            <a:off x="2431017" y="3779719"/>
            <a:ext cx="1984058" cy="4423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1555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KNN</a:t>
            </a:r>
            <a:endParaRPr lang="en-US" sz="1555" dirty="0"/>
          </a:p>
        </p:txBody>
      </p:sp>
      <p:sp>
        <p:nvSpPr>
          <p:cNvPr id="7" name="Text 5"/>
          <p:cNvSpPr/>
          <p:nvPr/>
        </p:nvSpPr>
        <p:spPr>
          <a:xfrm>
            <a:off x="4982052" y="2775268"/>
            <a:ext cx="1984058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Accuracy</a:t>
            </a:r>
            <a:endParaRPr lang="en-US" sz="1944" dirty="0"/>
          </a:p>
        </p:txBody>
      </p:sp>
      <p:sp>
        <p:nvSpPr>
          <p:cNvPr id="8" name="Text 6"/>
          <p:cNvSpPr/>
          <p:nvPr/>
        </p:nvSpPr>
        <p:spPr>
          <a:xfrm>
            <a:off x="5331142" y="3779719"/>
            <a:ext cx="1984058" cy="4423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16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0.52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419459" y="2775268"/>
            <a:ext cx="1984058" cy="308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0"/>
              </a:lnSpc>
              <a:buNone/>
            </a:pPr>
            <a:r>
              <a:rPr lang="en-US" sz="194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F1-мера</a:t>
            </a:r>
            <a:endParaRPr lang="en-US" sz="1944" dirty="0"/>
          </a:p>
        </p:txBody>
      </p:sp>
      <p:sp>
        <p:nvSpPr>
          <p:cNvPr id="12" name="Text 10"/>
          <p:cNvSpPr/>
          <p:nvPr/>
        </p:nvSpPr>
        <p:spPr>
          <a:xfrm>
            <a:off x="7809389" y="3779719"/>
            <a:ext cx="1984058" cy="28439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1555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0.62</a:t>
            </a:r>
            <a:endParaRPr lang="en-US" sz="1555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3C0150-A579-DEB7-4271-EE34CD43A7A4}"/>
              </a:ext>
            </a:extLst>
          </p:cNvPr>
          <p:cNvSpPr txBox="1"/>
          <p:nvPr/>
        </p:nvSpPr>
        <p:spPr>
          <a:xfrm>
            <a:off x="9410088" y="3652243"/>
            <a:ext cx="1610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обучающая выборка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112A69-6E41-C29F-31E3-3E424545F1C3}"/>
              </a:ext>
            </a:extLst>
          </p:cNvPr>
          <p:cNvSpPr txBox="1"/>
          <p:nvPr/>
        </p:nvSpPr>
        <p:spPr>
          <a:xfrm>
            <a:off x="9410088" y="4647071"/>
            <a:ext cx="14508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тестовая выборка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27EDF8-5185-CE4F-13B2-6349C84FDBFC}"/>
              </a:ext>
            </a:extLst>
          </p:cNvPr>
          <p:cNvSpPr txBox="1"/>
          <p:nvPr/>
        </p:nvSpPr>
        <p:spPr>
          <a:xfrm>
            <a:off x="5331142" y="4773990"/>
            <a:ext cx="7670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0.57</a:t>
            </a:r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EF407B-4D96-3FB8-08F0-8299836F0771}"/>
              </a:ext>
            </a:extLst>
          </p:cNvPr>
          <p:cNvSpPr txBox="1"/>
          <p:nvPr/>
        </p:nvSpPr>
        <p:spPr>
          <a:xfrm>
            <a:off x="7809389" y="4773990"/>
            <a:ext cx="6020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0.58</a:t>
            </a:r>
            <a:endParaRPr lang="ru-RU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356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172528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Предсказание возраста: используемые модели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0681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678204" y="3109793"/>
            <a:ext cx="12501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144441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ru-RU" sz="2187" dirty="0" err="1">
                <a:solidFill>
                  <a:srgbClr val="404155"/>
                </a:solidFill>
                <a:ea typeface="Alexandria" pitchFamily="34" charset="-122"/>
              </a:rPr>
              <a:t>L</a:t>
            </a:r>
            <a:r>
              <a:rPr lang="en-US" sz="2187" dirty="0" err="1">
                <a:solidFill>
                  <a:srgbClr val="404155"/>
                </a:solidFill>
                <a:latin typeface="Alexandria" pitchFamily="34" charset="0"/>
                <a:ea typeface="Alexandria" pitchFamily="34" charset="-122"/>
              </a:rPr>
              <a:t>inearRegression</a:t>
            </a:r>
            <a:endParaRPr lang="en-US" sz="2187" dirty="0"/>
          </a:p>
        </p:txBody>
      </p:sp>
      <p:sp>
        <p:nvSpPr>
          <p:cNvPr id="10" name="Shape 7"/>
          <p:cNvSpPr/>
          <p:nvPr/>
        </p:nvSpPr>
        <p:spPr>
          <a:xfrm>
            <a:off x="9255085" y="30681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07485" y="3109793"/>
            <a:ext cx="19502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144441"/>
            <a:ext cx="336673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DecisionTreeClassifier</a:t>
            </a:r>
            <a:endParaRPr lang="en-US" sz="2187" dirty="0"/>
          </a:p>
        </p:txBody>
      </p:sp>
      <p:sp>
        <p:nvSpPr>
          <p:cNvPr id="14" name="Shape 11"/>
          <p:cNvSpPr/>
          <p:nvPr/>
        </p:nvSpPr>
        <p:spPr>
          <a:xfrm>
            <a:off x="4490799" y="51310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642545" y="5149393"/>
            <a:ext cx="19633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5207476"/>
            <a:ext cx="398287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/>
              <a:t>GradientBoostingRegressor</a:t>
            </a:r>
            <a:endParaRPr lang="en-US" sz="2187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368009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4" name="Text 2"/>
          <p:cNvSpPr/>
          <p:nvPr/>
        </p:nvSpPr>
        <p:spPr>
          <a:xfrm>
            <a:off x="2037993" y="1221462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Предсказание возраста: выбранная модель и метрики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45613" y="3364705"/>
            <a:ext cx="1055441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dirty="0" err="1"/>
              <a:t>GradientBoostingRegressor</a:t>
            </a:r>
            <a:endParaRPr lang="en-US" sz="2400" dirty="0"/>
          </a:p>
        </p:txBody>
      </p:sp>
      <p:sp>
        <p:nvSpPr>
          <p:cNvPr id="6" name="Shape 4"/>
          <p:cNvSpPr/>
          <p:nvPr/>
        </p:nvSpPr>
        <p:spPr>
          <a:xfrm>
            <a:off x="2037993" y="5081468"/>
            <a:ext cx="10554414" cy="1926550"/>
          </a:xfrm>
          <a:prstGeom prst="roundRect">
            <a:avLst>
              <a:gd name="adj" fmla="val 519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2060853" y="4361080"/>
            <a:ext cx="10539174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2267783" y="5229939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Метрика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1181" y="5229939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Значение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2030373" y="4229100"/>
            <a:ext cx="10539174" cy="38620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2267783" y="5867043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1181" y="5867043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4155"/>
                </a:solidFill>
                <a:ea typeface="Nobile" pitchFamily="34" charset="-122"/>
              </a:rPr>
              <a:t>11,84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2267783" y="6504146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1181" y="6504146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1D3CFF-8470-E05B-2E5A-E0D10BA29AE1}"/>
              </a:ext>
            </a:extLst>
          </p:cNvPr>
          <p:cNvSpPr txBox="1"/>
          <p:nvPr/>
        </p:nvSpPr>
        <p:spPr>
          <a:xfrm>
            <a:off x="10302002" y="5943730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Обучающая выборка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E2AF98-4100-54A0-A27B-43CC150537B4}"/>
              </a:ext>
            </a:extLst>
          </p:cNvPr>
          <p:cNvSpPr txBox="1"/>
          <p:nvPr/>
        </p:nvSpPr>
        <p:spPr>
          <a:xfrm>
            <a:off x="10388600" y="7251700"/>
            <a:ext cx="1816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Тестовая выборка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2FBD80-735C-B093-2F36-54A10181CBB9}"/>
              </a:ext>
            </a:extLst>
          </p:cNvPr>
          <p:cNvSpPr txBox="1"/>
          <p:nvPr/>
        </p:nvSpPr>
        <p:spPr>
          <a:xfrm>
            <a:off x="7541181" y="7344290"/>
            <a:ext cx="1003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12,</a:t>
            </a:r>
            <a:r>
              <a:rPr lang="en-US" sz="1600" dirty="0"/>
              <a:t>69</a:t>
            </a:r>
            <a:endParaRPr lang="ru-RU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14300"/>
            <a:ext cx="14630400" cy="8231743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endParaRPr lang="ru-RU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520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346246" y="3190518"/>
            <a:ext cx="9937909" cy="13075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48"/>
              </a:lnSpc>
              <a:buNone/>
            </a:pPr>
            <a:r>
              <a:rPr lang="ru-RU" sz="4119" dirty="0">
                <a:solidFill>
                  <a:srgbClr val="1B1B27"/>
                </a:solidFill>
                <a:ea typeface="Alexandria" pitchFamily="34" charset="-122"/>
              </a:rPr>
              <a:t>Дальнейшие улучшения</a:t>
            </a:r>
            <a:endParaRPr lang="en-US" sz="4119" dirty="0"/>
          </a:p>
        </p:txBody>
      </p:sp>
      <p:sp>
        <p:nvSpPr>
          <p:cNvPr id="6" name="Text 3"/>
          <p:cNvSpPr/>
          <p:nvPr/>
        </p:nvSpPr>
        <p:spPr>
          <a:xfrm>
            <a:off x="2680930" y="4811792"/>
            <a:ext cx="9603224" cy="10040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36"/>
              </a:lnSpc>
              <a:buSzPct val="100000"/>
              <a:buFont typeface="+mj-lt"/>
              <a:buAutoNum type="arabicPeriod"/>
            </a:pPr>
            <a:r>
              <a:rPr lang="ru-RU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Рассмотрение других моделей машинного обучения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2680930" y="5688549"/>
            <a:ext cx="9603224" cy="6693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36"/>
              </a:lnSpc>
              <a:buSzPct val="100000"/>
              <a:buFont typeface="+mj-lt"/>
              <a:buAutoNum type="arabicPeriod" startAt="2"/>
            </a:pPr>
            <a:r>
              <a:rPr lang="ru-RU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Увеличение объема данных для обучения модели 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2680930" y="6652379"/>
            <a:ext cx="9603224" cy="10040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36"/>
              </a:lnSpc>
              <a:buSzPct val="100000"/>
              <a:buFont typeface="+mj-lt"/>
              <a:buAutoNum type="arabicPeriod" startAt="3"/>
            </a:pPr>
            <a:r>
              <a:rPr lang="ru-RU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Подбор </a:t>
            </a:r>
            <a:r>
              <a:rPr lang="ru-RU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гиперпараметров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944AB3-022B-0802-D8D6-319C4912408D}"/>
              </a:ext>
            </a:extLst>
          </p:cNvPr>
          <p:cNvSpPr txBox="1"/>
          <p:nvPr/>
        </p:nvSpPr>
        <p:spPr>
          <a:xfrm>
            <a:off x="11482426" y="5313819"/>
            <a:ext cx="2551073" cy="2217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ts val="2799"/>
              </a:lnSpc>
              <a:buNone/>
            </a:pPr>
            <a:r>
              <a:rPr lang="ru-RU" sz="1800" dirty="0"/>
              <a:t>Команда:</a:t>
            </a:r>
            <a:endParaRPr lang="en-US" sz="1800" dirty="0"/>
          </a:p>
          <a:p>
            <a:pPr marL="0" indent="0">
              <a:lnSpc>
                <a:spcPts val="2799"/>
              </a:lnSpc>
              <a:buNone/>
            </a:pPr>
            <a:r>
              <a:rPr lang="en-US" sz="1800" dirty="0" err="1"/>
              <a:t>У</a:t>
            </a:r>
            <a:r>
              <a:rPr lang="ru-RU" sz="1800" dirty="0" err="1"/>
              <a:t>сачева</a:t>
            </a:r>
            <a:r>
              <a:rPr lang="en-US" dirty="0"/>
              <a:t> </a:t>
            </a:r>
            <a:r>
              <a:rPr lang="ru-RU" sz="1800" dirty="0"/>
              <a:t>Алина</a:t>
            </a:r>
          </a:p>
          <a:p>
            <a:pPr marL="0" indent="0">
              <a:lnSpc>
                <a:spcPts val="2799"/>
              </a:lnSpc>
              <a:buNone/>
            </a:pPr>
            <a:r>
              <a:rPr lang="ru-RU" sz="1800" dirty="0" err="1"/>
              <a:t>Чудасов</a:t>
            </a:r>
            <a:r>
              <a:rPr lang="ru-RU" sz="1800" dirty="0"/>
              <a:t> Максим</a:t>
            </a:r>
          </a:p>
          <a:p>
            <a:pPr marL="0" indent="0">
              <a:lnSpc>
                <a:spcPts val="2799"/>
              </a:lnSpc>
              <a:buNone/>
            </a:pPr>
            <a:r>
              <a:rPr lang="ru-RU" sz="1800" dirty="0"/>
              <a:t>Горнатенко Даниил</a:t>
            </a:r>
          </a:p>
          <a:p>
            <a:pPr marL="0" indent="0">
              <a:lnSpc>
                <a:spcPts val="2799"/>
              </a:lnSpc>
              <a:buNone/>
            </a:pPr>
            <a:r>
              <a:rPr lang="ru-RU" sz="1800" dirty="0"/>
              <a:t>Маликов Денис</a:t>
            </a:r>
          </a:p>
          <a:p>
            <a:pPr marL="0" indent="0">
              <a:lnSpc>
                <a:spcPts val="2799"/>
              </a:lnSpc>
              <a:buNone/>
            </a:pPr>
            <a:r>
              <a:rPr lang="ru-RU" sz="1800" dirty="0"/>
              <a:t>Обухов Илья</a:t>
            </a: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245</Words>
  <Application>Microsoft Macintosh PowerPoint</Application>
  <PresentationFormat>Произвольный</PresentationFormat>
  <Paragraphs>71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Alexandria</vt:lpstr>
      <vt:lpstr>Arial</vt:lpstr>
      <vt:lpstr>Calibri</vt:lpstr>
      <vt:lpstr>Nobile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Горнатенко Даниил Александрович</cp:lastModifiedBy>
  <cp:revision>4</cp:revision>
  <dcterms:created xsi:type="dcterms:W3CDTF">2024-04-21T13:11:55Z</dcterms:created>
  <dcterms:modified xsi:type="dcterms:W3CDTF">2024-04-21T13:53:22Z</dcterms:modified>
</cp:coreProperties>
</file>